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71" r:id="rId5"/>
    <p:sldId id="257" r:id="rId6"/>
    <p:sldId id="288" r:id="rId7"/>
    <p:sldId id="269" r:id="rId8"/>
    <p:sldId id="289" r:id="rId9"/>
    <p:sldId id="287" r:id="rId10"/>
    <p:sldId id="290" r:id="rId11"/>
    <p:sldId id="270" r:id="rId12"/>
    <p:sldId id="274" r:id="rId13"/>
    <p:sldId id="275" r:id="rId14"/>
    <p:sldId id="291" r:id="rId15"/>
    <p:sldId id="258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92" r:id="rId24"/>
    <p:sldId id="286" r:id="rId25"/>
    <p:sldId id="293" r:id="rId26"/>
    <p:sldId id="276" r:id="rId27"/>
    <p:sldId id="277" r:id="rId28"/>
    <p:sldId id="278" r:id="rId29"/>
    <p:sldId id="279" r:id="rId30"/>
    <p:sldId id="281" r:id="rId31"/>
    <p:sldId id="282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266898-067E-41DA-99D1-A2FBD80B41EE}" v="1041" vWet="1043" dt="2023-01-10T22:55:43.108"/>
    <p1510:client id="{675DBB6E-D607-46DE-B930-B0AB44682292}" v="102" dt="2023-01-11T12:04:56.348"/>
    <p1510:client id="{B97F4B34-94ED-A247-8841-CE5E4E4BFEEB}" v="15" dt="2023-01-11T10:44:15.636"/>
    <p1510:client id="{BEE54965-287B-4908-7567-AE062C7C1067}" v="169" dt="2023-01-10T19:44:30.684"/>
    <p1510:client id="{E425E4B3-A98B-677B-F7E8-C2E7EB709836}" v="2" dt="2023-01-10T22:55:47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83570-59CF-4934-867D-0E4F0BB0F2E7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BE3CF-748C-4ED7-ACFC-B6F7AA77C8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244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2956-E295-4DFF-AF62-B1075C8E2556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>
            <a:lvl1pPr>
              <a:defRPr sz="1200" b="1">
                <a:solidFill>
                  <a:schemeClr val="tx1"/>
                </a:solidFill>
              </a:defRPr>
            </a:lvl1pPr>
          </a:lstStyle>
          <a:p>
            <a:fld id="{FF18BE8A-BE38-492F-A1BC-96A268CE426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16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82B8-FFC5-4419-BD32-E87A98E60F5C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93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8D40-04BA-4BD5-89E5-5525A07E5F29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27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D8A4-4EA1-4AE0-9FED-912AC3E45A39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246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DF71F-67A2-4039-8A20-536339CD4365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4510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AE1D-B292-4F9E-9797-E82C224028A7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8306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67D-61F5-4C5D-8BE0-9E7BCC57F0D5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887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71A8-19D8-4D0C-B74C-412B5FF44553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7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E492E-D042-4A2E-88C5-AB606E83154C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29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4405-800A-422D-92F8-770235E5A1BC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121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142D-E2F9-4C7D-B95E-C033A95387AB}" type="datetime1">
              <a:rPr lang="es-ES" smtClean="0"/>
              <a:t>11/01/2023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52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D0D0-D994-4F2D-A08D-137E92772A97}" type="datetime1">
              <a:rPr lang="es-ES" smtClean="0"/>
              <a:t>11/01/2023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60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D5C32-DCC4-4A4E-A5AA-F53137AC2F01}" type="datetime1">
              <a:rPr lang="es-ES" smtClean="0"/>
              <a:t>11/01/2023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58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85D2-67AB-4AFA-A56C-24671750757F}" type="datetime1">
              <a:rPr lang="es-ES" smtClean="0"/>
              <a:t>11/01/2023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812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9C61-F3DA-4F49-BB1D-C63B273E27AE}" type="datetime1">
              <a:rPr lang="es-ES" smtClean="0"/>
              <a:t>11/01/2023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21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1A4F-B52E-452F-A33A-354A1CC8A7FA}" type="datetime1">
              <a:rPr lang="es-ES" smtClean="0"/>
              <a:t>11/01/2023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58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EEEF5-69B4-4AF4-A561-92B6A4340FCC}" type="datetime1">
              <a:rPr lang="es-ES" smtClean="0"/>
              <a:t>11/01/2023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18BE8A-BE38-492F-A1BC-96A268CE42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359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87F05-DBA8-F758-842A-675900FF8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039" y="701110"/>
            <a:ext cx="7766936" cy="1646302"/>
          </a:xfrm>
        </p:spPr>
        <p:txBody>
          <a:bodyPr/>
          <a:lstStyle/>
          <a:p>
            <a:pPr algn="ctr"/>
            <a:r>
              <a:rPr lang="es-ES"/>
              <a:t>Proyecto final:</a:t>
            </a:r>
            <a:br>
              <a:rPr lang="es-ES"/>
            </a:br>
            <a:r>
              <a:rPr lang="es-ES"/>
              <a:t>Aplicación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A9F139-E31E-D518-F0E1-FBE540A75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29806"/>
            <a:ext cx="7766936" cy="1762138"/>
          </a:xfrm>
        </p:spPr>
        <p:txBody>
          <a:bodyPr>
            <a:normAutofit/>
          </a:bodyPr>
          <a:lstStyle/>
          <a:p>
            <a:pPr algn="ctr"/>
            <a:r>
              <a:rPr lang="es-ES"/>
              <a:t>ELENA CORES SMITH</a:t>
            </a:r>
          </a:p>
          <a:p>
            <a:pPr algn="ctr"/>
            <a:r>
              <a:rPr lang="es-ES"/>
              <a:t>RAMÓN MERCHÁN CASTILLO</a:t>
            </a:r>
          </a:p>
          <a:p>
            <a:pPr algn="ctr"/>
            <a:r>
              <a:rPr lang="es-ES"/>
              <a:t>GEMA PATRICIA HERRERA DE MIGUEL</a:t>
            </a:r>
          </a:p>
          <a:p>
            <a:pPr algn="ctr"/>
            <a:r>
              <a:rPr lang="es-ES"/>
              <a:t>MARÍA CALVO TORRES</a:t>
            </a:r>
          </a:p>
          <a:p>
            <a:endParaRPr lang="es-ES"/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A98EC9E-D41E-0B26-0455-23F5467E7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7" b="30259"/>
          <a:stretch/>
        </p:blipFill>
        <p:spPr>
          <a:xfrm>
            <a:off x="3094758" y="2743103"/>
            <a:ext cx="4591553" cy="1282153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FD5A4D-B072-9593-3442-14D268B8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8BE8A-BE38-492F-A1BC-96A268CE4261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76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Justificación de requisitos propios (III)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44487"/>
            <a:ext cx="8596668" cy="3896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b="1" dirty="0"/>
              <a:t>Requisitos no cumplidos</a:t>
            </a:r>
            <a:r>
              <a:rPr lang="es-ES" sz="2000" dirty="0"/>
              <a:t>: </a:t>
            </a: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RF10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aplicación web tiene una sección “Iniciación a un deporte” que permite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obtener resultados filtrados 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 el nombre de un deporte.</a:t>
            </a: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RF14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El rol </a:t>
            </a:r>
            <a:r>
              <a:rPr lang="es-E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usuario premium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podrá marcar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productos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 la sección “Tienda” como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favoritos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RF15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La aplicación web tiene una sección “Tienda” que permite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obtener resultados filtrados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por el nombre de un producto.</a:t>
            </a:r>
          </a:p>
          <a:p>
            <a:pPr lvl="1"/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C31409-08EF-AA54-8788-6B3BC825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10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6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11</a:t>
            </a:fld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35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35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3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1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7E77AE33-6D36-D6F9-F612-2905D5BD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847049"/>
            <a:ext cx="8596312" cy="250851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9A35937-F778-094A-90A3-783753785321}"/>
              </a:ext>
            </a:extLst>
          </p:cNvPr>
          <p:cNvSpPr txBox="1">
            <a:spLocks/>
          </p:cNvSpPr>
          <p:nvPr/>
        </p:nvSpPr>
        <p:spPr>
          <a:xfrm>
            <a:off x="677863" y="577968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800" dirty="0" err="1">
                <a:ea typeface="+mj-lt"/>
                <a:cs typeface="Calibri Light"/>
              </a:rPr>
              <a:t>SiteMap</a:t>
            </a:r>
            <a:endParaRPr lang="en-US" sz="4800" dirty="0">
              <a:ea typeface="+mj-lt"/>
              <a:cs typeface="+mj-lt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F78ABCF7-5856-9D3A-63A9-4BF95376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12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26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81579C1-D970-8E27-6FFC-5EF21C3FF2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084" y="1962731"/>
            <a:ext cx="5107368" cy="3859482"/>
          </a:xfrm>
          <a:prstGeom prst="rect">
            <a:avLst/>
          </a:prstGeom>
        </p:spPr>
      </p:pic>
      <p:pic>
        <p:nvPicPr>
          <p:cNvPr id="8" name="Imagen 8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B8E160D7-4435-7631-E725-E1FD088F1D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3180" y="1758815"/>
            <a:ext cx="4545013" cy="4449763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226272C0-1EAB-FF4B-0BF7-CF079CAFCC3E}"/>
              </a:ext>
            </a:extLst>
          </p:cNvPr>
          <p:cNvSpPr/>
          <p:nvPr/>
        </p:nvSpPr>
        <p:spPr>
          <a:xfrm>
            <a:off x="5495019" y="3498556"/>
            <a:ext cx="810228" cy="78129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A6B35F3-BDE8-E5CE-6882-74EA93674FAD}"/>
              </a:ext>
            </a:extLst>
          </p:cNvPr>
          <p:cNvSpPr txBox="1">
            <a:spLocks/>
          </p:cNvSpPr>
          <p:nvPr/>
        </p:nvSpPr>
        <p:spPr>
          <a:xfrm>
            <a:off x="445313" y="155275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(I)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A6C9F6E6-22E0-4B7D-DB9E-2B324BB9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13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839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98427-7401-2B42-5F35-277E13D2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(II)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0EC54766-99E4-4603-9F20-1FE7049A12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0577" y="1939034"/>
            <a:ext cx="5211795" cy="4552951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9DBC2CCE-DAEE-9D52-DC1A-B491D3257A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466" y="2021633"/>
            <a:ext cx="4718571" cy="4387753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226272C0-1EAB-FF4B-0BF7-CF079CAFCC3E}"/>
              </a:ext>
            </a:extLst>
          </p:cNvPr>
          <p:cNvSpPr/>
          <p:nvPr/>
        </p:nvSpPr>
        <p:spPr>
          <a:xfrm>
            <a:off x="5688474" y="3718367"/>
            <a:ext cx="810228" cy="78129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6EDEEC-1572-728A-0505-D7C809DB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6851" y="6449930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14</a:t>
            </a:fld>
            <a:endParaRPr lang="es-E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1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44F45-5AE3-D5BD-49E9-2629805E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(III)</a:t>
            </a:r>
            <a:endParaRPr lang="es-ES" dirty="0">
              <a:ea typeface="+mj-lt"/>
              <a:cs typeface="+mj-lt"/>
            </a:endParaRP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A7605FAE-FD64-42FA-A2CD-38F5964CB3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6261" y="2079033"/>
            <a:ext cx="5369929" cy="3986875"/>
          </a:xfr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A1988911-0116-F38F-9E21-88B87E3941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24844" y="1851939"/>
            <a:ext cx="4621192" cy="4315668"/>
          </a:xfr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26272C0-1EAB-FF4B-0BF7-CF079CAFCC3E}"/>
              </a:ext>
            </a:extLst>
          </p:cNvPr>
          <p:cNvSpPr/>
          <p:nvPr/>
        </p:nvSpPr>
        <p:spPr>
          <a:xfrm>
            <a:off x="6006777" y="3679784"/>
            <a:ext cx="810228" cy="78129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28D663-A64F-B3D6-8F16-A4F3F927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15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F3BA6-7113-F8D0-EE2D-2EE483B0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 (IV)</a:t>
            </a:r>
            <a:endParaRPr lang="es-ES" dirty="0">
              <a:ea typeface="+mj-lt"/>
              <a:cs typeface="+mj-lt"/>
            </a:endParaRPr>
          </a:p>
        </p:txBody>
      </p:sp>
      <p:pic>
        <p:nvPicPr>
          <p:cNvPr id="14" name="Imagen 14">
            <a:extLst>
              <a:ext uri="{FF2B5EF4-FFF2-40B4-BE49-F238E27FC236}">
                <a16:creationId xmlns:a16="http://schemas.microsoft.com/office/drawing/2014/main" id="{5DEE190C-849F-8BE3-28CC-408E2F679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5383" y="2513245"/>
            <a:ext cx="5157787" cy="3108803"/>
          </a:xfrm>
        </p:spPr>
      </p:pic>
      <p:pic>
        <p:nvPicPr>
          <p:cNvPr id="13" name="Imagen 13">
            <a:extLst>
              <a:ext uri="{FF2B5EF4-FFF2-40B4-BE49-F238E27FC236}">
                <a16:creationId xmlns:a16="http://schemas.microsoft.com/office/drawing/2014/main" id="{0E155DB4-606A-FAAB-8326-7A62C61760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86510" y="1733429"/>
            <a:ext cx="4789202" cy="4456233"/>
          </a:xfr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26272C0-1EAB-FF4B-0BF7-CF079CAFCC3E}"/>
              </a:ext>
            </a:extLst>
          </p:cNvPr>
          <p:cNvSpPr/>
          <p:nvPr/>
        </p:nvSpPr>
        <p:spPr>
          <a:xfrm>
            <a:off x="5881385" y="3573683"/>
            <a:ext cx="810228" cy="78129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DAD955-EF1B-5CD4-0DFB-DC391372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16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6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04AD0-EC2A-C909-E2AD-52F944D6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(V)</a:t>
            </a:r>
            <a:endParaRPr lang="es-ES" dirty="0">
              <a:ea typeface="+mj-lt"/>
              <a:cs typeface="+mj-lt"/>
            </a:endParaRPr>
          </a:p>
        </p:txBody>
      </p:sp>
      <p:pic>
        <p:nvPicPr>
          <p:cNvPr id="7" name="Imagen 7" descr="Carta&#10;&#10;Descripción generada automáticamente">
            <a:extLst>
              <a:ext uri="{FF2B5EF4-FFF2-40B4-BE49-F238E27FC236}">
                <a16:creationId xmlns:a16="http://schemas.microsoft.com/office/drawing/2014/main" id="{4D372AD4-1E17-C21E-B66B-2019E4A05E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7947" y="1904061"/>
            <a:ext cx="5082398" cy="4285602"/>
          </a:xfr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18D20542-7AF5-826C-92A9-24BC8CDD60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4111" y="1907963"/>
            <a:ext cx="5865253" cy="4234868"/>
          </a:xfrm>
        </p:spPr>
      </p:pic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CF2F8206-85B3-261D-5929-365D2BD5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17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91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158B5-B83B-3078-0965-7E236A78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 (VI)</a:t>
            </a:r>
            <a:endParaRPr lang="es-ES" dirty="0">
              <a:ea typeface="+mj-lt"/>
              <a:cs typeface="+mj-lt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F515BD11-34AF-361E-55E2-0AEE7DD2F9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7214" y="1646620"/>
            <a:ext cx="4348883" cy="5034967"/>
          </a:xfr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5F475DD5-BF43-B303-7290-574A0BE663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00538" y="1646620"/>
            <a:ext cx="4264690" cy="5034967"/>
          </a:xfrm>
        </p:spPr>
      </p:pic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ABBCB650-03AA-DFE4-AD39-1157688B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18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EF4A3-E63C-D8BE-3939-3B2B29A1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62" y="56467"/>
            <a:ext cx="10515600" cy="1325563"/>
          </a:xfrm>
        </p:spPr>
        <p:txBody>
          <a:bodyPr/>
          <a:lstStyle/>
          <a:p>
            <a:r>
              <a:rPr lang="es-ES" dirty="0" err="1">
                <a:cs typeface="Calibri Light"/>
              </a:rPr>
              <a:t>Wireframe</a:t>
            </a:r>
            <a:r>
              <a:rPr lang="es-ES" dirty="0">
                <a:cs typeface="Calibri Light"/>
              </a:rPr>
              <a:t> (VII)</a:t>
            </a:r>
            <a:endParaRPr lang="es-ES" dirty="0">
              <a:ea typeface="+mj-lt"/>
              <a:cs typeface="+mj-lt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650BFE3-D131-499A-8737-36C29F82A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434" y="1047051"/>
            <a:ext cx="8094086" cy="5698728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829E55-9D79-130B-E23C-4B9EF67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19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</a:t>
            </a:fld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54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20</a:t>
            </a:fld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195A6-2B2F-3B8B-8117-8D976BB8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Arquitectura</a:t>
            </a: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106D3B15-B156-EF79-3337-F9ACFACF9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28" y="2012435"/>
            <a:ext cx="7820024" cy="3532310"/>
          </a:xfr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FE2A5CD8-259E-5702-E537-F5ADF211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21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42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22</a:t>
            </a:fld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81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26918" cy="1320800"/>
          </a:xfrm>
        </p:spPr>
        <p:txBody>
          <a:bodyPr/>
          <a:lstStyle/>
          <a:p>
            <a:r>
              <a:rPr lang="es-ES"/>
              <a:t>Justificación de requisitos obligatorios 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Menú para navegar por la aplicación</a:t>
            </a:r>
          </a:p>
          <a:p>
            <a:pPr lvl="1"/>
            <a:endParaRPr lang="es-ES" sz="1800" b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E26BAE-4D5D-42AE-C072-B490ACB3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" y="3526042"/>
            <a:ext cx="11667084" cy="955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97A3CF7-85D9-0BC3-E66B-4FCFA8FF5E2D}"/>
              </a:ext>
            </a:extLst>
          </p:cNvPr>
          <p:cNvSpPr txBox="1"/>
          <p:nvPr/>
        </p:nvSpPr>
        <p:spPr>
          <a:xfrm>
            <a:off x="3898109" y="5436726"/>
            <a:ext cx="430972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000"/>
              <a:t>Uso de CSS propio, JQuery e iconos. 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0A086527-CEB9-D9B1-416C-4D16158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23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225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de node.js (y del </a:t>
            </a:r>
            <a:r>
              <a:rPr lang="es-ES" sz="180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framework</a:t>
            </a:r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 Express)</a:t>
            </a:r>
          </a:p>
          <a:p>
            <a:pPr lvl="1" algn="just"/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s-E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Hacer uso adecuado de los métodos HTTP: uso de los métodos de HTTP para el renderizado de las páginas (GET) y el envío de información a través de formularios (POST). </a:t>
            </a:r>
          </a:p>
          <a:p>
            <a:pPr lvl="1" algn="just"/>
            <a:endParaRPr lang="es-ES" sz="18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54AA0C-307F-3DD2-7FAC-EE5F5222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111" y="2169504"/>
            <a:ext cx="3227113" cy="11078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1E131DF-87A4-8EF3-32A6-933C0C7E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84" y="4532095"/>
            <a:ext cx="8069183" cy="21748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4662F2B-9347-347D-D30B-16F213786FFD}"/>
              </a:ext>
            </a:extLst>
          </p:cNvPr>
          <p:cNvSpPr txBox="1"/>
          <p:nvPr/>
        </p:nvSpPr>
        <p:spPr>
          <a:xfrm>
            <a:off x="6925159" y="6223767"/>
            <a:ext cx="253637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err="1"/>
              <a:t>routes</a:t>
            </a:r>
            <a:r>
              <a:rPr lang="es-ES"/>
              <a:t>/login.js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2D8E977F-2D30-95D5-D8D1-D35A7941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24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3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(III)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usuarios</a:t>
            </a:r>
          </a:p>
          <a:p>
            <a:pPr lvl="1" algn="just"/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D7F284-35C8-448A-E1D1-C3CB00DF7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5" t="12192" r="28571"/>
          <a:stretch/>
        </p:blipFill>
        <p:spPr>
          <a:xfrm>
            <a:off x="3268504" y="1846752"/>
            <a:ext cx="6005498" cy="4542380"/>
          </a:xfrm>
          <a:prstGeom prst="rect">
            <a:avLst/>
          </a:prstGeo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E0C5BD47-2463-AAE5-18EB-9FD1AB3C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25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85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(IV)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Registro de usuarios</a:t>
            </a:r>
          </a:p>
          <a:p>
            <a:pPr lvl="1" algn="just"/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6E8EA0-E643-D926-CDFC-847A38876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1" r="18274"/>
          <a:stretch/>
        </p:blipFill>
        <p:spPr>
          <a:xfrm>
            <a:off x="4789714" y="1270000"/>
            <a:ext cx="4212772" cy="5311090"/>
          </a:xfrm>
          <a:prstGeom prst="rect">
            <a:avLst/>
          </a:prstGeo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CEB2E6C3-2331-D55C-6DC3-F2BF8718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26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03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(V)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de una base de datos</a:t>
            </a:r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F5165D-FA3A-9DEF-C488-1057CE4C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30" y="4345392"/>
            <a:ext cx="5841628" cy="4408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5A1C64-E21E-98D5-BA73-53E6BAFC998F}"/>
              </a:ext>
            </a:extLst>
          </p:cNvPr>
          <p:cNvSpPr txBox="1"/>
          <p:nvPr/>
        </p:nvSpPr>
        <p:spPr>
          <a:xfrm>
            <a:off x="6511503" y="4903079"/>
            <a:ext cx="253637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database.js</a:t>
            </a:r>
          </a:p>
        </p:txBody>
      </p:sp>
      <p:pic>
        <p:nvPicPr>
          <p:cNvPr id="1026" name="Picture 2" descr="Amazon RDS for MariaDB – Amazon Web Services (AWS)">
            <a:extLst>
              <a:ext uri="{FF2B5EF4-FFF2-40B4-BE49-F238E27FC236}">
                <a16:creationId xmlns:a16="http://schemas.microsoft.com/office/drawing/2014/main" id="{1ABB98F6-7005-5622-503D-5FF1837D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02" y="2047209"/>
            <a:ext cx="32385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11B1D50E-EA82-1DCA-998F-A92A6F10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27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2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65380" cy="1320800"/>
          </a:xfrm>
        </p:spPr>
        <p:txBody>
          <a:bodyPr/>
          <a:lstStyle/>
          <a:p>
            <a:r>
              <a:rPr lang="es-ES"/>
              <a:t>Justificación de requisitos obligatorios (VI)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Procesar al menos un formulario</a:t>
            </a:r>
          </a:p>
          <a:p>
            <a:pPr lvl="2" algn="just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Validar en cliente los datos introducidos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DF85D6-62F1-043D-D44C-4790BDCF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983" y="1219200"/>
            <a:ext cx="4031360" cy="56388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B1B6727-2BB7-4AD1-CB54-50982C8CD368}"/>
              </a:ext>
            </a:extLst>
          </p:cNvPr>
          <p:cNvSpPr txBox="1"/>
          <p:nvPr/>
        </p:nvSpPr>
        <p:spPr>
          <a:xfrm>
            <a:off x="758106" y="4038600"/>
            <a:ext cx="431978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err="1"/>
              <a:t>public</a:t>
            </a:r>
            <a:r>
              <a:rPr lang="es-ES"/>
              <a:t>/</a:t>
            </a:r>
            <a:r>
              <a:rPr lang="es-ES" err="1"/>
              <a:t>javascripts</a:t>
            </a:r>
            <a:r>
              <a:rPr lang="es-ES"/>
              <a:t>/comprobaciones.js</a:t>
            </a:r>
          </a:p>
        </p:txBody>
      </p:sp>
      <p:pic>
        <p:nvPicPr>
          <p:cNvPr id="11" name="Gráfico 10" descr="Atrás contorno">
            <a:extLst>
              <a:ext uri="{FF2B5EF4-FFF2-40B4-BE49-F238E27FC236}">
                <a16:creationId xmlns:a16="http://schemas.microsoft.com/office/drawing/2014/main" id="{C11567AF-0FD0-9627-8F36-169F9BD0B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8154">
            <a:off x="4890788" y="5293825"/>
            <a:ext cx="914400" cy="914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8A126E-90EF-8327-7851-EB2B1C88919B}"/>
              </a:ext>
            </a:extLst>
          </p:cNvPr>
          <p:cNvSpPr txBox="1"/>
          <p:nvPr/>
        </p:nvSpPr>
        <p:spPr>
          <a:xfrm>
            <a:off x="536005" y="5566359"/>
            <a:ext cx="431978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Notificación al usuario de errores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C37FD43A-F47A-70D1-1DDC-0509E948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28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50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06895" cy="1320800"/>
          </a:xfrm>
        </p:spPr>
        <p:txBody>
          <a:bodyPr/>
          <a:lstStyle/>
          <a:p>
            <a:r>
              <a:rPr lang="es-ES"/>
              <a:t>Justificación de requisitos obligatorios (VII)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Procesar al menos un formulario</a:t>
            </a:r>
          </a:p>
          <a:p>
            <a:pPr lvl="2" algn="just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Validar en servidor los datos introducidos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5E3734-8728-C1C4-92D5-115F23D1E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44098" r="31518" b="6258"/>
          <a:stretch/>
        </p:blipFill>
        <p:spPr>
          <a:xfrm>
            <a:off x="5422931" y="1548474"/>
            <a:ext cx="6133947" cy="42788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BBB7A6-3A82-F0BF-B078-23745060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97"/>
          <a:stretch/>
        </p:blipFill>
        <p:spPr>
          <a:xfrm>
            <a:off x="0" y="6005998"/>
            <a:ext cx="12192000" cy="62103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7E2CD01-D6F9-B123-198A-3F712619EEF6}"/>
              </a:ext>
            </a:extLst>
          </p:cNvPr>
          <p:cNvSpPr txBox="1"/>
          <p:nvPr/>
        </p:nvSpPr>
        <p:spPr>
          <a:xfrm>
            <a:off x="890240" y="3687875"/>
            <a:ext cx="4319783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err="1"/>
              <a:t>routes</a:t>
            </a:r>
            <a:r>
              <a:rPr lang="es-ES"/>
              <a:t>/registro.js</a:t>
            </a:r>
          </a:p>
          <a:p>
            <a:pPr algn="ctr"/>
            <a:r>
              <a:rPr lang="es-ES"/>
              <a:t>+</a:t>
            </a:r>
          </a:p>
          <a:p>
            <a:pPr algn="ctr"/>
            <a:r>
              <a:rPr lang="es-ES"/>
              <a:t>database.js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A20880A-CA39-F3A5-8E64-7BFAA431952A}"/>
              </a:ext>
            </a:extLst>
          </p:cNvPr>
          <p:cNvSpPr txBox="1"/>
          <p:nvPr/>
        </p:nvSpPr>
        <p:spPr>
          <a:xfrm>
            <a:off x="890240" y="5154126"/>
            <a:ext cx="431978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Notificación al usuario de errores</a:t>
            </a:r>
          </a:p>
        </p:txBody>
      </p:sp>
      <p:pic>
        <p:nvPicPr>
          <p:cNvPr id="12" name="Gráfico 11" descr="Atrás contorno">
            <a:extLst>
              <a:ext uri="{FF2B5EF4-FFF2-40B4-BE49-F238E27FC236}">
                <a16:creationId xmlns:a16="http://schemas.microsoft.com/office/drawing/2014/main" id="{722449F4-7365-2B79-D7BC-3834F0B6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067223">
            <a:off x="4717576" y="5516216"/>
            <a:ext cx="791758" cy="791758"/>
          </a:xfrm>
          <a:prstGeom prst="rect">
            <a:avLst/>
          </a:prstGeo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98B926B5-9E91-614C-440B-0F373FC0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9653" y="6570015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29</a:t>
            </a:fld>
            <a:endParaRPr lang="es-E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66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3</a:t>
            </a:fld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642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50437" cy="1320800"/>
          </a:xfrm>
        </p:spPr>
        <p:txBody>
          <a:bodyPr/>
          <a:lstStyle/>
          <a:p>
            <a:r>
              <a:rPr lang="es-ES"/>
              <a:t>Justificación de requisitos obligatorios (VIII)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Hacer uso de alguna funcionalidad en tiempo real (ej. chat, bolsa…)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4D736D-5F76-ED88-27BC-BEAF0900A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3050326"/>
            <a:ext cx="8686799" cy="35561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41AA90C-C313-9173-FCA1-C0C5875E2610}"/>
              </a:ext>
            </a:extLst>
          </p:cNvPr>
          <p:cNvSpPr txBox="1"/>
          <p:nvPr/>
        </p:nvSpPr>
        <p:spPr>
          <a:xfrm>
            <a:off x="6521567" y="1680620"/>
            <a:ext cx="431978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Tweets en tiempo real</a:t>
            </a:r>
          </a:p>
        </p:txBody>
      </p:sp>
      <p:pic>
        <p:nvPicPr>
          <p:cNvPr id="11" name="Gráfico 10" descr="Atrás contorno">
            <a:extLst>
              <a:ext uri="{FF2B5EF4-FFF2-40B4-BE49-F238E27FC236}">
                <a16:creationId xmlns:a16="http://schemas.microsoft.com/office/drawing/2014/main" id="{BCC07EC4-9BBE-C974-3112-0F6D6C96F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405568">
            <a:off x="7892143" y="2152716"/>
            <a:ext cx="914400" cy="914400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8664C61-129B-C116-D160-F40DBBFC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30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5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50437" cy="1320800"/>
          </a:xfrm>
        </p:spPr>
        <p:txBody>
          <a:bodyPr/>
          <a:lstStyle/>
          <a:p>
            <a:r>
              <a:rPr lang="es-ES"/>
              <a:t>Justificación de requisitos obligatorios (IX)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9504"/>
            <a:ext cx="8596668" cy="3896876"/>
          </a:xfrm>
        </p:spPr>
        <p:txBody>
          <a:bodyPr>
            <a:normAutofit/>
          </a:bodyPr>
          <a:lstStyle/>
          <a:p>
            <a:r>
              <a:rPr lang="es-ES" sz="20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ES" sz="20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Capturar las excepciones de forma adecuada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33803D-5291-CB0D-92F0-95E884CD9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5" y="3001420"/>
            <a:ext cx="7467984" cy="348632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48B57D-69EA-E631-8ADC-4CD3CDABFE15}"/>
              </a:ext>
            </a:extLst>
          </p:cNvPr>
          <p:cNvSpPr txBox="1"/>
          <p:nvPr/>
        </p:nvSpPr>
        <p:spPr>
          <a:xfrm>
            <a:off x="5860922" y="6001266"/>
            <a:ext cx="253637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/>
              <a:t>database.js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1A637B49-1E55-BDF1-C320-2ABCA078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31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3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009EC-B1AC-688E-43CD-B91877D8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SPRINT?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2F1A12-6BD1-EACB-2583-D228912F9A90}"/>
              </a:ext>
            </a:extLst>
          </p:cNvPr>
          <p:cNvSpPr txBox="1"/>
          <p:nvPr/>
        </p:nvSpPr>
        <p:spPr>
          <a:xfrm>
            <a:off x="2167724" y="1517454"/>
            <a:ext cx="7235449" cy="8258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s-ES" sz="2400" dirty="0">
                <a:solidFill>
                  <a:schemeClr val="tx1"/>
                </a:solidFill>
              </a:rPr>
              <a:t>Aplicación web que tiene como objetivo que el usuario se inicie en un deporte.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B54C7DF-0A1A-8B5B-D2B8-286A0FD47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641" y="2493935"/>
            <a:ext cx="8596668" cy="3896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Proporcionamos información sobre deportes </a:t>
            </a: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que el usuario se interese y se anime a realizar alguna actividad deportiva: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Información sobre deportes más conocidos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Eventos y noticias deportivas de actualidad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Catálogo de productos necesarios para practicar deporte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Biografías de deportistas famosos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Espacio de opinión entre usuarios para valorar los deportes</a:t>
            </a:r>
          </a:p>
          <a:p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D10ADC2-4268-ECF8-3BA5-F3F7B8E44F60}"/>
              </a:ext>
            </a:extLst>
          </p:cNvPr>
          <p:cNvSpPr/>
          <p:nvPr/>
        </p:nvSpPr>
        <p:spPr>
          <a:xfrm>
            <a:off x="2167724" y="1517454"/>
            <a:ext cx="7235449" cy="9065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E90BC2E-9C85-9288-EAC3-8B576EC4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4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1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5</a:t>
            </a:fld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1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DD0A8-D847-9E0D-B2EF-B91270DB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7" y="507499"/>
            <a:ext cx="4142316" cy="1407025"/>
          </a:xfrm>
        </p:spPr>
        <p:txBody>
          <a:bodyPr/>
          <a:lstStyle/>
          <a:p>
            <a:r>
              <a:rPr lang="es-ES" dirty="0"/>
              <a:t>Diagrama de casos de uso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B6C177-E27C-E004-0C8C-95440EA6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53" y="229937"/>
            <a:ext cx="6550674" cy="639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170E899-3626-CDE8-2CC0-006A4E83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8" y="4183803"/>
            <a:ext cx="582786" cy="5163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C2D02B-FFD1-A3D1-48AD-2F3C5624C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41" y="4806268"/>
            <a:ext cx="582786" cy="4909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9A2C43-3C6B-5244-9B6E-83C8FE730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602" y="3147111"/>
            <a:ext cx="556939" cy="4814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D555C18-453B-35AD-0E27-BFA60D6B8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073" y="3734680"/>
            <a:ext cx="634801" cy="481446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56F88D3A-348B-69DA-6F7C-723BC5F7A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7" y="2522786"/>
            <a:ext cx="8596668" cy="3896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roles: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Invitado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Estándar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Premium</a:t>
            </a:r>
          </a:p>
          <a:p>
            <a:pPr lvl="1">
              <a:lnSpc>
                <a:spcPct val="1500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Administrador</a:t>
            </a:r>
          </a:p>
          <a:p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087D4327-0576-E648-ADFE-B0289D08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6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2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250EC-6422-F71F-5EE5-1D2528A9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E3377E04-4DC4-484C-6D32-60E8B137A036}"/>
              </a:ext>
            </a:extLst>
          </p:cNvPr>
          <p:cNvSpPr txBox="1">
            <a:spLocks/>
          </p:cNvSpPr>
          <p:nvPr/>
        </p:nvSpPr>
        <p:spPr>
          <a:xfrm>
            <a:off x="11163816" y="620091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7</a:t>
            </a:fld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924BE96-470F-7272-2927-40436ED3C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1388"/>
            <a:ext cx="8596668" cy="38968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es SPRINT?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Casos de uso</a:t>
            </a:r>
          </a:p>
          <a:p>
            <a:pPr>
              <a:lnSpc>
                <a:spcPct val="150000"/>
              </a:lnSpc>
            </a:pPr>
            <a:r>
              <a:rPr lang="es-ES" sz="3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propios</a:t>
            </a:r>
          </a:p>
          <a:p>
            <a:pPr>
              <a:lnSpc>
                <a:spcPct val="150000"/>
              </a:lnSpc>
            </a:pP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SiteMap</a:t>
            </a: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Wirefrimes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 de requisitos obligatorios</a:t>
            </a:r>
          </a:p>
          <a:p>
            <a:pPr>
              <a:lnSpc>
                <a:spcPct val="150000"/>
              </a:lnSpc>
            </a:pP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2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009EC-B1AC-688E-43CD-B91877D8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55171"/>
            <a:ext cx="8596668" cy="1320800"/>
          </a:xfrm>
        </p:spPr>
        <p:txBody>
          <a:bodyPr/>
          <a:lstStyle/>
          <a:p>
            <a:r>
              <a:rPr lang="es-ES"/>
              <a:t>Justificación de requisitos propios 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6B26E-CF7A-3168-FD0B-4C3A36023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05" y="2075544"/>
            <a:ext cx="3644295" cy="985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Requisitos totales: </a:t>
            </a:r>
          </a:p>
        </p:txBody>
      </p:sp>
      <p:pic>
        <p:nvPicPr>
          <p:cNvPr id="5" name="Gráfico 4" descr="Insignia 1 con relleno sólido">
            <a:extLst>
              <a:ext uri="{FF2B5EF4-FFF2-40B4-BE49-F238E27FC236}">
                <a16:creationId xmlns:a16="http://schemas.microsoft.com/office/drawing/2014/main" id="{BC4C5102-9B40-E8D5-5EF1-9C0B6A31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5963" y="1875971"/>
            <a:ext cx="914400" cy="914400"/>
          </a:xfrm>
          <a:prstGeom prst="rect">
            <a:avLst/>
          </a:prstGeom>
        </p:spPr>
      </p:pic>
      <p:pic>
        <p:nvPicPr>
          <p:cNvPr id="8" name="Gráfico 7" descr="Insignia 9 con relleno sólido">
            <a:extLst>
              <a:ext uri="{FF2B5EF4-FFF2-40B4-BE49-F238E27FC236}">
                <a16:creationId xmlns:a16="http://schemas.microsoft.com/office/drawing/2014/main" id="{9D925081-4AA3-812B-74B3-28429AD7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620" y="1875971"/>
            <a:ext cx="914400" cy="914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6152A69-476C-45A4-74B1-CEE28E8F5DBC}"/>
              </a:ext>
            </a:extLst>
          </p:cNvPr>
          <p:cNvSpPr txBox="1"/>
          <p:nvPr/>
        </p:nvSpPr>
        <p:spPr>
          <a:xfrm>
            <a:off x="775305" y="3167390"/>
            <a:ext cx="610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Requisitos cumplidos: </a:t>
            </a:r>
          </a:p>
        </p:txBody>
      </p:sp>
      <p:pic>
        <p:nvPicPr>
          <p:cNvPr id="13" name="Gráfico 12" descr="Insignia 1 con relleno sólido">
            <a:extLst>
              <a:ext uri="{FF2B5EF4-FFF2-40B4-BE49-F238E27FC236}">
                <a16:creationId xmlns:a16="http://schemas.microsoft.com/office/drawing/2014/main" id="{062A7D57-7DC9-8CF4-E8D3-DDED5D39C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8468" y="2971800"/>
            <a:ext cx="914400" cy="9144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4D5466-9968-C475-2988-F825759300D7}"/>
              </a:ext>
            </a:extLst>
          </p:cNvPr>
          <p:cNvSpPr txBox="1"/>
          <p:nvPr/>
        </p:nvSpPr>
        <p:spPr>
          <a:xfrm>
            <a:off x="775304" y="4156755"/>
            <a:ext cx="6931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Requisitos </a:t>
            </a:r>
            <a:r>
              <a:rPr lang="es-ES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/>
              </a:rPr>
              <a:t>cumplidos parcialmente</a:t>
            </a:r>
            <a:r>
              <a:rPr kumimoji="0" lang="es-ES" sz="2800" b="0" i="0" u="none" strike="noStrike" kern="1200" cap="none" spc="0" normalizeH="0" baseline="0" noProof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: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FD286AF-4907-F3E6-B13E-B4F390999E9E}"/>
              </a:ext>
            </a:extLst>
          </p:cNvPr>
          <p:cNvSpPr txBox="1"/>
          <p:nvPr/>
        </p:nvSpPr>
        <p:spPr>
          <a:xfrm>
            <a:off x="773792" y="5146120"/>
            <a:ext cx="6101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Requisitos no cumplidos: </a:t>
            </a:r>
          </a:p>
        </p:txBody>
      </p:sp>
      <p:pic>
        <p:nvPicPr>
          <p:cNvPr id="22" name="Gráfico 21" descr="Insignia 5 con relleno sólido">
            <a:extLst>
              <a:ext uri="{FF2B5EF4-FFF2-40B4-BE49-F238E27FC236}">
                <a16:creationId xmlns:a16="http://schemas.microsoft.com/office/drawing/2014/main" id="{2F49D487-F039-2616-2479-5EFC8FFB6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2259" y="2971800"/>
            <a:ext cx="914400" cy="914400"/>
          </a:xfrm>
          <a:prstGeom prst="rect">
            <a:avLst/>
          </a:prstGeom>
        </p:spPr>
      </p:pic>
      <p:pic>
        <p:nvPicPr>
          <p:cNvPr id="26" name="Gráfico 25" descr="Insignia con relleno sólido">
            <a:extLst>
              <a:ext uri="{FF2B5EF4-FFF2-40B4-BE49-F238E27FC236}">
                <a16:creationId xmlns:a16="http://schemas.microsoft.com/office/drawing/2014/main" id="{14C8EFC3-9F50-8ED0-18BB-2068B042B8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92685" y="3961165"/>
            <a:ext cx="914400" cy="914400"/>
          </a:xfrm>
          <a:prstGeom prst="rect">
            <a:avLst/>
          </a:prstGeom>
        </p:spPr>
      </p:pic>
      <p:pic>
        <p:nvPicPr>
          <p:cNvPr id="28" name="Gráfico 27" descr="Insignia 3 con relleno sólido">
            <a:extLst>
              <a:ext uri="{FF2B5EF4-FFF2-40B4-BE49-F238E27FC236}">
                <a16:creationId xmlns:a16="http://schemas.microsoft.com/office/drawing/2014/main" id="{CE7DCAC1-2E55-F7A5-C212-9FA8D77533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75668" y="4951059"/>
            <a:ext cx="914400" cy="914400"/>
          </a:xfrm>
          <a:prstGeom prst="rect">
            <a:avLst/>
          </a:prstGeo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F0CB717-E972-3343-FCC0-9974A294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8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74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E6E76-EC84-7E7A-AD40-646F6F34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Justificación de requisitos propios (II)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332CE-F7B9-C77F-6BD6-C568F1E2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44487"/>
            <a:ext cx="8596668" cy="3896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b="1" dirty="0"/>
              <a:t>Requisitos cumplidos parcialmente</a:t>
            </a:r>
            <a:r>
              <a:rPr lang="es-ES" sz="2000" dirty="0"/>
              <a:t>: </a:t>
            </a: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RF11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La aplicación web tiene una sección “Iniciación a un deporte” que, al hacer clic sobre uno de los deportes del listado de deportes de iniciación, muestra toda la información relativa a ese deporte: breve descripción, vídeo(s) explicativo(s),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material necesario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niveles de dificultad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mapa resaltando las instalaciones donde practicarlo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valoraciones de ese deporte de otros usuarios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s-E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RF12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El rol usuario </a:t>
            </a:r>
            <a:r>
              <a:rPr lang="es-E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premium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podrá insertar sus propias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valoraciones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un deporte, en la </a:t>
            </a:r>
            <a:r>
              <a:rPr lang="es-E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sección de “Iniciación</a:t>
            </a:r>
            <a:r>
              <a:rPr lang="es-E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E10996-394E-48E1-7525-12BB1DC1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816" y="6200916"/>
            <a:ext cx="683339" cy="365125"/>
          </a:xfrm>
        </p:spPr>
        <p:txBody>
          <a:bodyPr/>
          <a:lstStyle/>
          <a:p>
            <a:fld id="{FF18BE8A-BE38-492F-A1BC-96A268CE4261}" type="slidenum">
              <a:rPr lang="es-ES" sz="1200" b="1" smtClean="0">
                <a:solidFill>
                  <a:schemeClr val="tx1"/>
                </a:solidFill>
              </a:rPr>
              <a:pPr/>
              <a:t>9</a:t>
            </a:fld>
            <a:endParaRPr lang="es-E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062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3D54750E7113D499EC2EFB2A0603AA0" ma:contentTypeVersion="14" ma:contentTypeDescription="Crear nuevo documento." ma:contentTypeScope="" ma:versionID="45f12073a0c5e8c8ead260f89f270618">
  <xsd:schema xmlns:xsd="http://www.w3.org/2001/XMLSchema" xmlns:xs="http://www.w3.org/2001/XMLSchema" xmlns:p="http://schemas.microsoft.com/office/2006/metadata/properties" xmlns:ns3="e225cf86-8491-4fb1-92be-e9776144683c" xmlns:ns4="40bc00a6-4141-4376-b032-6ba4055ae206" targetNamespace="http://schemas.microsoft.com/office/2006/metadata/properties" ma:root="true" ma:fieldsID="adac529c6848220e4c2766f12c80cac5" ns3:_="" ns4:_="">
    <xsd:import namespace="e225cf86-8491-4fb1-92be-e9776144683c"/>
    <xsd:import namespace="40bc00a6-4141-4376-b032-6ba4055ae2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25cf86-8491-4fb1-92be-e977614468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c00a6-4141-4376-b032-6ba4055ae20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225cf86-8491-4fb1-92be-e9776144683c" xsi:nil="true"/>
  </documentManagement>
</p:properties>
</file>

<file path=customXml/itemProps1.xml><?xml version="1.0" encoding="utf-8"?>
<ds:datastoreItem xmlns:ds="http://schemas.openxmlformats.org/officeDocument/2006/customXml" ds:itemID="{5E20D893-E0ED-4FBE-BE70-89250F2380A7}">
  <ds:schemaRefs>
    <ds:schemaRef ds:uri="40bc00a6-4141-4376-b032-6ba4055ae206"/>
    <ds:schemaRef ds:uri="e225cf86-8491-4fb1-92be-e977614468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0CDB6D-9AEA-47C2-A8B2-5E1A131CE3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4D14E1-0E83-48A8-B5BD-5CA6131FB191}">
  <ds:schemaRefs>
    <ds:schemaRef ds:uri="http://purl.org/dc/dcmitype/"/>
    <ds:schemaRef ds:uri="http://schemas.microsoft.com/office/infopath/2007/PartnerControls"/>
    <ds:schemaRef ds:uri="e225cf86-8491-4fb1-92be-e9776144683c"/>
    <ds:schemaRef ds:uri="http://purl.org/dc/terms/"/>
    <ds:schemaRef ds:uri="40bc00a6-4141-4376-b032-6ba4055ae206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95</TotalTime>
  <Words>768</Words>
  <Application>Microsoft Office PowerPoint</Application>
  <PresentationFormat>Panorámica</PresentationFormat>
  <Paragraphs>164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Trebuchet MS</vt:lpstr>
      <vt:lpstr>Wingdings 3</vt:lpstr>
      <vt:lpstr>Faceta</vt:lpstr>
      <vt:lpstr>Proyecto final: Aplicación Web</vt:lpstr>
      <vt:lpstr>Índice</vt:lpstr>
      <vt:lpstr>Índice</vt:lpstr>
      <vt:lpstr>¿Qué es SPRINT?</vt:lpstr>
      <vt:lpstr>Índice</vt:lpstr>
      <vt:lpstr>Diagrama de casos de uso</vt:lpstr>
      <vt:lpstr>Índice</vt:lpstr>
      <vt:lpstr>Justificación de requisitos propios (I)</vt:lpstr>
      <vt:lpstr>Justificación de requisitos propios (II)</vt:lpstr>
      <vt:lpstr>Justificación de requisitos propios (III)</vt:lpstr>
      <vt:lpstr>Índice</vt:lpstr>
      <vt:lpstr>Presentación de PowerPoint</vt:lpstr>
      <vt:lpstr>Presentación de PowerPoint</vt:lpstr>
      <vt:lpstr>Wireframe (II)</vt:lpstr>
      <vt:lpstr>Wireframe (III)</vt:lpstr>
      <vt:lpstr>Wireframe (IV)</vt:lpstr>
      <vt:lpstr>Wireframe (V)</vt:lpstr>
      <vt:lpstr>Wireframe (VI)</vt:lpstr>
      <vt:lpstr>Wireframe (VII)</vt:lpstr>
      <vt:lpstr>Índice</vt:lpstr>
      <vt:lpstr>Arquitectura</vt:lpstr>
      <vt:lpstr>Índice</vt:lpstr>
      <vt:lpstr>Justificación de requisitos obligatorios (I)</vt:lpstr>
      <vt:lpstr>Justificación de requisitos obligatorios (II)</vt:lpstr>
      <vt:lpstr>Justificación de requisitos obligatorios (III)</vt:lpstr>
      <vt:lpstr>Justificación de requisitos obligatorios (IV)</vt:lpstr>
      <vt:lpstr>Justificación de requisitos obligatorios (V)</vt:lpstr>
      <vt:lpstr>Justificación de requisitos obligatorios (VI)</vt:lpstr>
      <vt:lpstr>Justificación de requisitos obligatorios (VII)</vt:lpstr>
      <vt:lpstr>Justificación de requisitos obligatorios (VIII)</vt:lpstr>
      <vt:lpstr>Justificación de requisitos obligatorios (IX)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Merchán Castillo, Ramón</dc:creator>
  <cp:lastModifiedBy>Merchán Castillo, Ramón</cp:lastModifiedBy>
  <cp:revision>2</cp:revision>
  <dcterms:created xsi:type="dcterms:W3CDTF">2023-01-10T16:16:56Z</dcterms:created>
  <dcterms:modified xsi:type="dcterms:W3CDTF">2023-01-11T12:18:10Z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0x010100E3D54750E7113D499EC2EFB2A0603AA0</vt:lpwstr>
  </property>
</Properties>
</file>